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56" r:id="rId2"/>
    <p:sldId id="261" r:id="rId3"/>
    <p:sldId id="272" r:id="rId4"/>
    <p:sldId id="273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78B4"/>
    <a:srgbClr val="737373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9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5EFCB-DEE5-CB4E-9525-E980DA71F802}" type="datetimeFigureOut">
              <a:rPr lang="de-AT" smtClean="0"/>
              <a:t>07.10.2020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5C522-CD4A-F84F-9039-4AF00270AA8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05469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982440-A0EE-432A-AB2B-D9187A241F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10931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 baseline="0">
                <a:solidFill>
                  <a:srgbClr val="0E78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Überschrift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91F2731-F2CF-49C4-8FC8-8340ACD41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73737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0609B3-2526-4D90-8960-C53F75208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FD4C-2928-45C7-B954-30CE92B415DF}" type="datetime1">
              <a:rPr lang="de-AT" smtClean="0"/>
              <a:t>07.10.2020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7DCF68-0EAC-4054-AD09-C32127AF0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THP Medical Products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99417E-9CA6-4EDD-BACF-C33B7F2F9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2D4E-7379-49EE-9DC5-A9643FD0AB52}" type="slidenum">
              <a:rPr lang="de-AT" smtClean="0"/>
              <a:t>‹Nr.›</a:t>
            </a:fld>
            <a:endParaRPr lang="de-AT" dirty="0"/>
          </a:p>
        </p:txBody>
      </p:sp>
      <p:pic>
        <p:nvPicPr>
          <p:cNvPr id="1026" name="Grafik 0" descr="logo_RGB.bmp">
            <a:extLst>
              <a:ext uri="{FF2B5EF4-FFF2-40B4-BE49-F238E27FC236}">
                <a16:creationId xmlns:a16="http://schemas.microsoft.com/office/drawing/2014/main" id="{842505DD-0875-4B43-BFD9-DEDFA8DC1C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38" b="89620" l="1111" r="99206">
                        <a14:foregroundMark x1="4921" y1="5823" x2="42540" y2="6329"/>
                        <a14:foregroundMark x1="42540" y1="6329" x2="73175" y2="3038"/>
                        <a14:foregroundMark x1="73175" y1="3038" x2="86667" y2="4051"/>
                        <a14:foregroundMark x1="86667" y1="4051" x2="96190" y2="3038"/>
                        <a14:foregroundMark x1="96190" y1="3038" x2="99365" y2="4557"/>
                        <a14:foregroundMark x1="1111" y1="5063" x2="11587" y2="7848"/>
                        <a14:foregroundMark x1="11587" y1="7848" x2="16667" y2="20253"/>
                        <a14:foregroundMark x1="16667" y1="20253" x2="16349" y2="82025"/>
                        <a14:foregroundMark x1="74444" y1="40253" x2="81746" y2="27089"/>
                        <a14:foregroundMark x1="81746" y1="27089" x2="90952" y2="25570"/>
                        <a14:foregroundMark x1="90952" y1="25570" x2="93333" y2="36456"/>
                        <a14:backgroundMark x1="5714" y1="25316" x2="4286" y2="93924"/>
                      </a14:backgroundRemoval>
                    </a14:imgEffect>
                    <a14:imgEffect>
                      <a14:saturation sat="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125" y="177241"/>
            <a:ext cx="1529343" cy="9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Grafik 0" descr="logo_RGB.bmp">
            <a:extLst>
              <a:ext uri="{FF2B5EF4-FFF2-40B4-BE49-F238E27FC236}">
                <a16:creationId xmlns:a16="http://schemas.microsoft.com/office/drawing/2014/main" id="{33848B9D-A6DB-4FD2-8BD4-6BDDE65DEAC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hq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114" b="98228" l="10000" r="98889">
                        <a14:foregroundMark x1="11587" y1="92405" x2="11587" y2="92405"/>
                        <a14:foregroundMark x1="13651" y1="96709" x2="13651" y2="96709"/>
                        <a14:foregroundMark x1="16667" y1="91899" x2="16667" y2="91899"/>
                        <a14:foregroundMark x1="19206" y1="94430" x2="19206" y2="94430"/>
                        <a14:foregroundMark x1="23810" y1="93924" x2="23810" y2="93924"/>
                        <a14:foregroundMark x1="30635" y1="94430" x2="30635" y2="94430"/>
                        <a14:foregroundMark x1="33968" y1="95696" x2="33968" y2="95696"/>
                        <a14:foregroundMark x1="40635" y1="95443" x2="40635" y2="95443"/>
                        <a14:foregroundMark x1="46190" y1="96709" x2="46190" y2="96709"/>
                        <a14:foregroundMark x1="54286" y1="96709" x2="54286" y2="96709"/>
                        <a14:foregroundMark x1="59683" y1="96203" x2="59683" y2="96203"/>
                        <a14:foregroundMark x1="65397" y1="95443" x2="65397" y2="95443"/>
                        <a14:foregroundMark x1="72381" y1="95696" x2="72381" y2="95696"/>
                        <a14:foregroundMark x1="78730" y1="95696" x2="78730" y2="95696"/>
                        <a14:foregroundMark x1="84762" y1="95190" x2="84762" y2="95190"/>
                        <a14:foregroundMark x1="91587" y1="94937" x2="91587" y2="94937"/>
                        <a14:foregroundMark x1="95714" y1="94177" x2="95714" y2="94177"/>
                        <a14:foregroundMark x1="98889" y1="96456" x2="98889" y2="964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681"/>
          <a:stretch/>
        </p:blipFill>
        <p:spPr bwMode="auto">
          <a:xfrm>
            <a:off x="10478125" y="1020532"/>
            <a:ext cx="1529342" cy="10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1F1AFDF-E47F-A547-B3DF-22C0623B9A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2333" y1="37500" x2="58667" y2="37692"/>
                        <a14:foregroundMark x1="49778" y1="28269" x2="49778" y2="20000"/>
                        <a14:foregroundMark x1="66222" y1="54423" x2="66222" y2="54423"/>
                        <a14:foregroundMark x1="64889" y1="49231" x2="64889" y2="49231"/>
                        <a14:foregroundMark x1="73333" y1="56154" x2="73333" y2="56154"/>
                        <a14:foregroundMark x1="77333" y1="55000" x2="77333" y2="55000"/>
                        <a14:foregroundMark x1="22667" y1="49615" x2="22667" y2="49615"/>
                        <a14:foregroundMark x1="21333" y1="55192" x2="21333" y2="55192"/>
                        <a14:foregroundMark x1="26889" y1="54231" x2="26889" y2="54231"/>
                        <a14:foregroundMark x1="34000" y1="54038" x2="34000" y2="5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931"/>
          <a:stretch/>
        </p:blipFill>
        <p:spPr>
          <a:xfrm>
            <a:off x="-9625" y="155645"/>
            <a:ext cx="7040486" cy="812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03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D30E90-0A41-4A5A-86B9-E5697E3A9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74CFDBF-D7DB-44A0-B378-E0C2A7361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9BEA25-B666-4327-B812-1A6F0274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D7D1-8FD2-4CA8-9A96-DFBF996FDBA6}" type="datetime1">
              <a:rPr lang="de-AT" smtClean="0"/>
              <a:t>07.10.2020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8B1A54-2F53-42CF-B93C-FD233E169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THP Medical Products</a:t>
            </a: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15AB86-88FE-4DEA-9396-97E8B0168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2D4E-7379-49EE-9DC5-A9643FD0AB5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939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DD6B2AF-B93E-4289-8A31-03579AEC76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4BCCB9B-F7D4-45DA-8C61-D804F2FCE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9B7DF8-9BD4-43C4-AF48-F2E902855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03CC-FE20-4AAB-9AAE-2DAA2C5E712A}" type="datetime1">
              <a:rPr lang="de-AT" smtClean="0"/>
              <a:t>07.10.2020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53E1CB-09A2-4752-92A8-DE5B7F293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THP Medical Products</a:t>
            </a: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2BAE00-DDEF-4CD9-8C13-5661D96C0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2D4E-7379-49EE-9DC5-A9643FD0AB5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0896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884167-8E9F-46CE-842D-852425A6C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62394C-22A4-4AD8-BA2F-9A417A736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7161"/>
            <a:ext cx="10515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915BA1-AD50-48D0-B70D-3826CC1F6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E78B4"/>
                </a:solidFill>
              </a:defRPr>
            </a:lvl1pPr>
          </a:lstStyle>
          <a:p>
            <a:fld id="{FFA104B0-3650-4FF7-A3FE-F7A198B781BB}" type="datetime1">
              <a:rPr lang="de-AT" smtClean="0"/>
              <a:t>07.10.2020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07539A-7051-4979-93CF-B4994B195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4114800" cy="365125"/>
          </a:xfrm>
        </p:spPr>
        <p:txBody>
          <a:bodyPr/>
          <a:lstStyle>
            <a:lvl1pPr algn="ctr">
              <a:defRPr>
                <a:solidFill>
                  <a:srgbClr val="0E78B4"/>
                </a:solidFill>
              </a:defRPr>
            </a:lvl1pPr>
          </a:lstStyle>
          <a:p>
            <a:r>
              <a:rPr lang="de-AT" smtClean="0"/>
              <a:t>THP Medical Products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FCCB18-84B9-4B5A-BE78-81A69849E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E78B4"/>
                </a:solidFill>
              </a:defRPr>
            </a:lvl1pPr>
          </a:lstStyle>
          <a:p>
            <a:fld id="{FF532A0D-1FC6-F048-9756-EC9F5235D638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8" name="Grafik 0" descr="logo_RGB.bmp">
            <a:extLst>
              <a:ext uri="{FF2B5EF4-FFF2-40B4-BE49-F238E27FC236}">
                <a16:creationId xmlns:a16="http://schemas.microsoft.com/office/drawing/2014/main" id="{22FC0CB6-86D6-8A46-8827-E87C2DD5FA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38" b="89620" l="1111" r="99206">
                        <a14:foregroundMark x1="4921" y1="5823" x2="42540" y2="6329"/>
                        <a14:foregroundMark x1="42540" y1="6329" x2="73175" y2="3038"/>
                        <a14:foregroundMark x1="73175" y1="3038" x2="86667" y2="4051"/>
                        <a14:foregroundMark x1="86667" y1="4051" x2="96190" y2="3038"/>
                        <a14:foregroundMark x1="96190" y1="3038" x2="99365" y2="4557"/>
                        <a14:foregroundMark x1="1111" y1="5063" x2="11587" y2="7848"/>
                        <a14:foregroundMark x1="11587" y1="7848" x2="16667" y2="20253"/>
                        <a14:foregroundMark x1="16667" y1="20253" x2="16349" y2="82025"/>
                        <a14:foregroundMark x1="74444" y1="40253" x2="81746" y2="27089"/>
                        <a14:foregroundMark x1="81746" y1="27089" x2="90952" y2="25570"/>
                        <a14:foregroundMark x1="90952" y1="25570" x2="93333" y2="36456"/>
                        <a14:backgroundMark x1="5714" y1="25316" x2="4286" y2="93924"/>
                      </a14:backgroundRemoval>
                    </a14:imgEffect>
                    <a14:imgEffect>
                      <a14:saturation sat="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892" y="140661"/>
            <a:ext cx="1593953" cy="99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0" descr="logo_RGB.bmp">
            <a:extLst>
              <a:ext uri="{FF2B5EF4-FFF2-40B4-BE49-F238E27FC236}">
                <a16:creationId xmlns:a16="http://schemas.microsoft.com/office/drawing/2014/main" id="{DE03D227-A17A-2149-88D9-701ECBF0856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114" b="98228" l="10000" r="98889">
                        <a14:foregroundMark x1="11587" y1="92405" x2="11587" y2="92405"/>
                        <a14:foregroundMark x1="13651" y1="96709" x2="13651" y2="96709"/>
                        <a14:foregroundMark x1="16667" y1="91899" x2="16667" y2="91899"/>
                        <a14:foregroundMark x1="19206" y1="94430" x2="19206" y2="94430"/>
                        <a14:foregroundMark x1="23810" y1="93924" x2="23810" y2="93924"/>
                        <a14:foregroundMark x1="30635" y1="94430" x2="30635" y2="94430"/>
                        <a14:foregroundMark x1="33968" y1="95696" x2="33968" y2="95696"/>
                        <a14:foregroundMark x1="40635" y1="95443" x2="40635" y2="95443"/>
                        <a14:foregroundMark x1="46190" y1="96709" x2="46190" y2="96709"/>
                        <a14:foregroundMark x1="54286" y1="96709" x2="54286" y2="96709"/>
                        <a14:foregroundMark x1="59683" y1="96203" x2="59683" y2="96203"/>
                        <a14:foregroundMark x1="65397" y1="95443" x2="65397" y2="95443"/>
                        <a14:foregroundMark x1="72381" y1="95696" x2="72381" y2="95696"/>
                        <a14:foregroundMark x1="78730" y1="95696" x2="78730" y2="95696"/>
                        <a14:foregroundMark x1="84762" y1="95190" x2="84762" y2="95190"/>
                        <a14:foregroundMark x1="91587" y1="94937" x2="91587" y2="94937"/>
                        <a14:foregroundMark x1="95714" y1="94177" x2="95714" y2="94177"/>
                        <a14:foregroundMark x1="98889" y1="96456" x2="98889" y2="964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681"/>
          <a:stretch/>
        </p:blipFill>
        <p:spPr bwMode="auto">
          <a:xfrm>
            <a:off x="10451891" y="993308"/>
            <a:ext cx="1593954" cy="13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66FF95A-3AE0-F940-B751-9F7C58BE3F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alphaModFix amt="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2333" y1="37500" x2="58667" y2="37692"/>
                        <a14:foregroundMark x1="49778" y1="28269" x2="49778" y2="20000"/>
                        <a14:foregroundMark x1="66222" y1="54423" x2="66222" y2="54423"/>
                        <a14:foregroundMark x1="64889" y1="49231" x2="64889" y2="49231"/>
                        <a14:foregroundMark x1="73333" y1="56154" x2="73333" y2="56154"/>
                        <a14:foregroundMark x1="77333" y1="55000" x2="77333" y2="55000"/>
                        <a14:foregroundMark x1="22667" y1="49615" x2="22667" y2="49615"/>
                        <a14:foregroundMark x1="21333" y1="55192" x2="21333" y2="55192"/>
                        <a14:foregroundMark x1="26889" y1="54231" x2="26889" y2="54231"/>
                        <a14:foregroundMark x1="34000" y1="54038" x2="34000" y2="5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0" y="140661"/>
            <a:ext cx="7030861" cy="812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7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B7C953-E691-4E1B-86B8-E1ADE9F9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20A188B-BFC5-4A06-9E3C-2DBDC93EB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B5F733-FBD4-470E-A8B3-35A6A155E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D149-4C33-49C2-BCCD-53AD3AD5062E}" type="datetime1">
              <a:rPr lang="de-AT" smtClean="0"/>
              <a:t>07.10.2020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40886B-0B16-410D-9B8E-633AB6266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THP Medical Products</a:t>
            </a: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CC9BFD-1377-4DED-B95B-DA0ECF8B1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2D4E-7379-49EE-9DC5-A9643FD0AB5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33745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E42AFA-E280-4695-A1EE-161AE379F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0D5DF3-3685-439C-B215-9D46C842A5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08DBC1A-1A07-435A-8D70-B39A38AFE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27CFD4C-4563-49BE-925D-8DB888C0F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63A5-09BC-4E13-B415-133D5E341BF9}" type="datetime1">
              <a:rPr lang="de-AT" smtClean="0"/>
              <a:t>07.10.2020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A5048D6-3FB7-4342-A79D-5527514F8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THP Medical Products</a:t>
            </a:r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420A3F9-DC1C-4036-B178-28BFD82F1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2D4E-7379-49EE-9DC5-A9643FD0AB5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60588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BDA236-554B-45B0-B726-EC900EDE4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B424D8-9D14-468F-98C3-41E0E2EE2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F08B4BD-0931-4A39-8444-65575BE5BF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F2E301F-A3C2-4E83-B69C-50527B5880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AD8B248-740E-4018-B411-75AF06D20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78771F7-5003-4B3D-A19A-101A215EC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5915-C24D-4411-A426-23B2FD1A8E46}" type="datetime1">
              <a:rPr lang="de-AT" smtClean="0"/>
              <a:t>07.10.2020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AD61E6B-77BF-4225-A2D5-9D90B089D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THP Medical Products</a:t>
            </a:r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C5A35FB-AFD3-423A-B2D1-DA99F4149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2D4E-7379-49EE-9DC5-A9643FD0AB5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19510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9BC20E-B180-4F07-AF56-6E8532964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61F2CE8-4C6A-4D3D-BA70-434DC8133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806F9-353E-4C17-9C7B-9CCE43BD190A}" type="datetime1">
              <a:rPr lang="de-AT" smtClean="0"/>
              <a:t>07.10.2020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828B1EA-2529-4CCE-83DE-CA45DB241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THP Medical Products</a:t>
            </a:r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697E29-9A10-420F-9F63-4C05C4B1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2D4E-7379-49EE-9DC5-A9643FD0AB5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9256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4BF2CC3-F767-4354-9B5E-1CB6EBC42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648F-9C1B-4EBE-B871-7D116967037B}" type="datetime1">
              <a:rPr lang="de-AT" smtClean="0"/>
              <a:t>07.10.2020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E5137A2-AB7F-4B76-A379-5598F48C1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THP Medical Products</a:t>
            </a:r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A6596B-1A2C-40FC-98AD-D908ADB9A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2D4E-7379-49EE-9DC5-A9643FD0AB5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8712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AACE77-C432-42EC-BF56-7EA140B32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984916-EF29-4B77-9229-CABB82274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404C08C-1C42-4CF7-9D55-3DA795176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50348A7-25DC-4835-B080-7B4C9FD1E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97A8-0815-4FC6-8B08-896FC257450F}" type="datetime1">
              <a:rPr lang="de-AT" smtClean="0"/>
              <a:t>07.10.2020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10D00D-B80D-4DFF-94EE-E837B2C43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THP Medical Products</a:t>
            </a:r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F9C40AC-5020-4216-92C3-685BC1FD9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2D4E-7379-49EE-9DC5-A9643FD0AB5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49863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4FFAF7-220A-4FD2-AF43-65CABDF38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0CA51D1-60B6-4FB9-A818-74A981DAA7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6B6BADD-F381-4BE2-8D10-AFDF004CE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7E398E9-1532-4F89-ABEE-BF2C1D2D9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AA26-7AF6-4005-8E07-F185E0C22FBD}" type="datetime1">
              <a:rPr lang="de-AT" smtClean="0"/>
              <a:t>07.10.2020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49E54A1-1096-4E74-922C-614BD4291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THP Medical Products</a:t>
            </a:r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B99AD3F-D2D8-4A13-B58B-C0916D4AD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2D4E-7379-49EE-9DC5-A9643FD0AB5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16053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5ADBA42-3E97-4C97-BDBE-F71F70B1D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C4EF5F5-5F47-455D-9249-35B378008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23C20A-8FA3-4CE0-9CE4-ED123A95BB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90ABD-02C1-484A-BAC6-A0ABB17BB636}" type="datetime1">
              <a:rPr lang="de-AT" smtClean="0"/>
              <a:t>07.10.2020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267F66-4C4A-418C-BC83-68EC92E2F3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 smtClean="0"/>
              <a:t>THP Medical Products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8C6A7B-69F8-4F3E-B6C0-71643EEF60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42D4E-7379-49EE-9DC5-A9643FD0AB5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9802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E78B4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11" Type="http://schemas.openxmlformats.org/officeDocument/2006/relationships/image" Target="../media/image30.emf"/><Relationship Id="rId5" Type="http://schemas.openxmlformats.org/officeDocument/2006/relationships/image" Target="../media/image24.emf"/><Relationship Id="rId10" Type="http://schemas.openxmlformats.org/officeDocument/2006/relationships/image" Target="../media/image29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55D30B-F72B-443F-A7BB-944FDE20BAC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de-AT" sz="4000" dirty="0" smtClean="0"/>
              <a:t>THP Medical Products</a:t>
            </a:r>
            <a:br>
              <a:rPr lang="de-AT" sz="4000" dirty="0" smtClean="0"/>
            </a:br>
            <a:r>
              <a:rPr lang="de-AT" sz="4000" dirty="0" smtClean="0"/>
              <a:t>Nuklearmedizin</a:t>
            </a:r>
            <a:endParaRPr lang="de-AT" sz="40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376" y="373460"/>
            <a:ext cx="1365112" cy="84997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8" t="5487" r="19924" b="54140"/>
          <a:stretch/>
        </p:blipFill>
        <p:spPr>
          <a:xfrm>
            <a:off x="5226481" y="114301"/>
            <a:ext cx="1739037" cy="20828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3" t="7667" r="24484" b="55206"/>
          <a:stretch/>
        </p:blipFill>
        <p:spPr>
          <a:xfrm>
            <a:off x="9985689" y="2604978"/>
            <a:ext cx="1828799" cy="206216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2" t="6295" r="28790" b="56076"/>
          <a:stretch/>
        </p:blipFill>
        <p:spPr>
          <a:xfrm>
            <a:off x="2727267" y="373460"/>
            <a:ext cx="1726338" cy="20828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3" t="6406" r="27302" b="55799"/>
          <a:stretch/>
        </p:blipFill>
        <p:spPr>
          <a:xfrm>
            <a:off x="7739356" y="424657"/>
            <a:ext cx="1739037" cy="205739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0" t="6075" r="30727" b="59339"/>
          <a:stretch/>
        </p:blipFill>
        <p:spPr>
          <a:xfrm>
            <a:off x="494598" y="2597040"/>
            <a:ext cx="1724411" cy="207009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7" t="6271" r="27814" b="55903"/>
          <a:stretch/>
        </p:blipFill>
        <p:spPr>
          <a:xfrm>
            <a:off x="2713606" y="4213704"/>
            <a:ext cx="1739037" cy="2047396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3" t="9015" r="28358" b="55512"/>
          <a:stretch/>
        </p:blipFill>
        <p:spPr>
          <a:xfrm>
            <a:off x="7739355" y="4188072"/>
            <a:ext cx="1724411" cy="2067938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3" t="5684" r="29298" b="56686"/>
          <a:stretch/>
        </p:blipFill>
        <p:spPr>
          <a:xfrm>
            <a:off x="5188595" y="4356102"/>
            <a:ext cx="1827507" cy="20828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5226481" y="2197101"/>
            <a:ext cx="17390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0070C0"/>
                </a:solidFill>
              </a:rPr>
              <a:t>Dr. Ondrej Bires</a:t>
            </a:r>
            <a:endParaRPr lang="de-DE" sz="1100" b="1" dirty="0">
              <a:solidFill>
                <a:srgbClr val="0070C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739356" y="2492595"/>
            <a:ext cx="17390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0070C0"/>
                </a:solidFill>
              </a:rPr>
              <a:t>Mag. Christoph Kneidinger</a:t>
            </a:r>
            <a:endParaRPr lang="de-DE" sz="1100" b="1" dirty="0">
              <a:solidFill>
                <a:srgbClr val="0070C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0030569" y="4667139"/>
            <a:ext cx="17390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0070C0"/>
                </a:solidFill>
              </a:rPr>
              <a:t>Alexandra Winter</a:t>
            </a:r>
            <a:endParaRPr lang="de-DE" sz="1100" b="1" dirty="0">
              <a:solidFill>
                <a:srgbClr val="0070C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7739355" y="6261100"/>
            <a:ext cx="17390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0070C0"/>
                </a:solidFill>
              </a:rPr>
              <a:t>Sabine Feichtner</a:t>
            </a:r>
            <a:endParaRPr lang="de-DE" sz="1100" b="1" dirty="0">
              <a:solidFill>
                <a:srgbClr val="0070C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224754" y="6438902"/>
            <a:ext cx="17390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0070C0"/>
                </a:solidFill>
              </a:rPr>
              <a:t>Sandra </a:t>
            </a:r>
            <a:r>
              <a:rPr lang="en-US" sz="1100" b="1" dirty="0" err="1" smtClean="0">
                <a:solidFill>
                  <a:srgbClr val="0070C0"/>
                </a:solidFill>
              </a:rPr>
              <a:t>Moyzisch</a:t>
            </a:r>
            <a:endParaRPr lang="de-DE" sz="1100" b="1" dirty="0">
              <a:solidFill>
                <a:srgbClr val="0070C0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720918" y="6256010"/>
            <a:ext cx="17390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0070C0"/>
                </a:solidFill>
              </a:rPr>
              <a:t>Melina Kindig</a:t>
            </a:r>
            <a:endParaRPr lang="de-DE" sz="1100" b="1" dirty="0">
              <a:solidFill>
                <a:srgbClr val="0070C0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2747927" y="2479511"/>
            <a:ext cx="17390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0070C0"/>
                </a:solidFill>
              </a:rPr>
              <a:t>Claas Duit</a:t>
            </a:r>
            <a:endParaRPr lang="de-DE" sz="1100" b="1" dirty="0">
              <a:solidFill>
                <a:srgbClr val="0070C0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487284" y="4667139"/>
            <a:ext cx="17390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0070C0"/>
                </a:solidFill>
              </a:rPr>
              <a:t>Denise </a:t>
            </a:r>
            <a:r>
              <a:rPr lang="en-US" sz="1100" b="1" dirty="0" err="1" smtClean="0">
                <a:solidFill>
                  <a:srgbClr val="0070C0"/>
                </a:solidFill>
              </a:rPr>
              <a:t>Szlaga</a:t>
            </a:r>
            <a:endParaRPr lang="de-DE" sz="11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31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20000"/>
                <a:lumOff val="80000"/>
              </a:schemeClr>
            </a:gs>
          </a:gsLst>
          <a:lin ang="36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676400" y="5829300"/>
            <a:ext cx="10515600" cy="1325563"/>
          </a:xfrm>
        </p:spPr>
        <p:txBody>
          <a:bodyPr/>
          <a:lstStyle/>
          <a:p>
            <a:pPr algn="r"/>
            <a:r>
              <a:rPr lang="en-US" baseline="30000" dirty="0" smtClean="0"/>
              <a:t>99m</a:t>
            </a:r>
            <a:r>
              <a:rPr lang="en-US" dirty="0" smtClean="0"/>
              <a:t>Tc-Generatoren</a:t>
            </a:r>
            <a:endParaRPr lang="de-DE" dirty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127000" y="-2921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E78B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MIBI - </a:t>
            </a:r>
            <a:r>
              <a:rPr lang="en-US" dirty="0" err="1" smtClean="0"/>
              <a:t>Markierungsbestecke</a:t>
            </a:r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145" y="241000"/>
            <a:ext cx="1374521" cy="855834"/>
          </a:xfrm>
          <a:prstGeom prst="rect">
            <a:avLst/>
          </a:prstGeom>
        </p:spPr>
      </p:pic>
      <p:pic>
        <p:nvPicPr>
          <p:cNvPr id="3074" name="Picture 2" descr="https://www.curiumpharma.com/wp-content/uploads/2018/05/Tekcis-Generateur-800x74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109" y="3166268"/>
            <a:ext cx="3777524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UltraTechnokow Euro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297" y="1903089"/>
            <a:ext cx="3554334" cy="321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eck 13"/>
          <p:cNvSpPr/>
          <p:nvPr/>
        </p:nvSpPr>
        <p:spPr>
          <a:xfrm>
            <a:off x="9293224" y="5119762"/>
            <a:ext cx="2514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BC0A84"/>
                </a:solidFill>
                <a:latin typeface="Planer-Regular"/>
              </a:rPr>
              <a:t>Ultra </a:t>
            </a:r>
            <a:r>
              <a:rPr lang="de-DE" dirty="0" err="1">
                <a:solidFill>
                  <a:srgbClr val="BC0A84"/>
                </a:solidFill>
                <a:latin typeface="Planer-Regular"/>
              </a:rPr>
              <a:t>Technekow</a:t>
            </a:r>
            <a:r>
              <a:rPr lang="de-DE" dirty="0">
                <a:solidFill>
                  <a:srgbClr val="BC0A84"/>
                </a:solidFill>
                <a:latin typeface="Planer-Regular"/>
              </a:rPr>
              <a:t>™ FM</a:t>
            </a:r>
            <a:endParaRPr lang="de-DE" b="0" i="0" dirty="0">
              <a:solidFill>
                <a:srgbClr val="BC0A84"/>
              </a:solidFill>
              <a:effectLst/>
              <a:latin typeface="Planer-Regular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081162" y="5829300"/>
            <a:ext cx="995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rgbClr val="BC0A84"/>
                </a:solidFill>
                <a:latin typeface="Planer-Regular"/>
              </a:rPr>
              <a:t>Tekcis</a:t>
            </a:r>
            <a:r>
              <a:rPr lang="de-DE" dirty="0">
                <a:solidFill>
                  <a:srgbClr val="BC0A84"/>
                </a:solidFill>
                <a:latin typeface="Planer-Regular"/>
              </a:rPr>
              <a:t>®</a:t>
            </a:r>
            <a:endParaRPr lang="de-DE" b="0" i="0" dirty="0">
              <a:solidFill>
                <a:srgbClr val="BC0A84"/>
              </a:solidFill>
              <a:effectLst/>
              <a:latin typeface="Planer-Regular"/>
            </a:endParaRPr>
          </a:p>
        </p:txBody>
      </p:sp>
      <p:pic>
        <p:nvPicPr>
          <p:cNvPr id="3078" name="Picture 6" descr="https://www.curiumpharma.com/wp-content/uploads/2018/05/Technescan-Sestamibi-new-800x74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10" y="766984"/>
            <a:ext cx="4057888" cy="379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tamic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85" y="-463947"/>
            <a:ext cx="4212132" cy="280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hteck 15"/>
          <p:cNvSpPr/>
          <p:nvPr/>
        </p:nvSpPr>
        <p:spPr>
          <a:xfrm>
            <a:off x="5327954" y="2232213"/>
            <a:ext cx="1226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>
                <a:solidFill>
                  <a:srgbClr val="BC0A84"/>
                </a:solidFill>
                <a:latin typeface="Planer-Regular"/>
              </a:rPr>
              <a:t>Stamicis</a:t>
            </a:r>
            <a:r>
              <a:rPr lang="de-DE" dirty="0" smtClean="0">
                <a:solidFill>
                  <a:srgbClr val="BC0A84"/>
                </a:solidFill>
                <a:latin typeface="Planer-Regular"/>
              </a:rPr>
              <a:t>®</a:t>
            </a:r>
            <a:endParaRPr lang="de-DE" b="0" i="0" dirty="0">
              <a:solidFill>
                <a:srgbClr val="BC0A84"/>
              </a:solidFill>
              <a:effectLst/>
              <a:latin typeface="Planer-Regular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339124" y="4317025"/>
            <a:ext cx="2723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rgbClr val="BC0A84"/>
                </a:solidFill>
                <a:latin typeface="Planer-Regular"/>
              </a:rPr>
              <a:t>Technescan</a:t>
            </a:r>
            <a:r>
              <a:rPr lang="de-DE" dirty="0">
                <a:solidFill>
                  <a:srgbClr val="BC0A84"/>
                </a:solidFill>
                <a:latin typeface="Planer-Regular"/>
              </a:rPr>
              <a:t>™ </a:t>
            </a:r>
            <a:r>
              <a:rPr lang="de-DE" dirty="0" err="1">
                <a:solidFill>
                  <a:srgbClr val="BC0A84"/>
                </a:solidFill>
                <a:latin typeface="Planer-Regular"/>
              </a:rPr>
              <a:t>Sestamibi</a:t>
            </a:r>
            <a:endParaRPr lang="de-DE" b="0" i="0" dirty="0">
              <a:solidFill>
                <a:srgbClr val="BC0A84"/>
              </a:solidFill>
              <a:effectLst/>
              <a:latin typeface="Planer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29411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603" y="1489814"/>
            <a:ext cx="6118617" cy="2902994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E78B4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 smtClean="0"/>
              <a:t>Natrium</a:t>
            </a:r>
            <a:r>
              <a:rPr lang="en-US" dirty="0" smtClean="0"/>
              <a:t> </a:t>
            </a:r>
            <a:r>
              <a:rPr lang="en-US" dirty="0" err="1" smtClean="0"/>
              <a:t>Iodid</a:t>
            </a:r>
            <a:r>
              <a:rPr lang="en-US" dirty="0" smtClean="0"/>
              <a:t> </a:t>
            </a:r>
            <a:r>
              <a:rPr lang="en-US" baseline="30000" dirty="0" smtClean="0"/>
              <a:t>131</a:t>
            </a:r>
            <a:r>
              <a:rPr lang="en-US" dirty="0" smtClean="0"/>
              <a:t>I </a:t>
            </a:r>
            <a:r>
              <a:rPr lang="en-US" dirty="0" err="1" smtClean="0"/>
              <a:t>Kapseln</a:t>
            </a:r>
            <a:endParaRPr lang="de-DE" dirty="0"/>
          </a:p>
        </p:txBody>
      </p:sp>
      <p:pic>
        <p:nvPicPr>
          <p:cNvPr id="4098" name="Picture 2" descr="Sodium Iodide I-131 Capsules Therapeu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0571" y="-505091"/>
            <a:ext cx="5946271" cy="439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48" y="3884141"/>
            <a:ext cx="4175573" cy="2783716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</p:spPr>
        <p:txBody>
          <a:bodyPr/>
          <a:lstStyle/>
          <a:p>
            <a:pPr algn="l"/>
            <a:r>
              <a:rPr lang="de-AT" dirty="0" smtClean="0">
                <a:solidFill>
                  <a:schemeClr val="bg1"/>
                </a:solidFill>
              </a:rPr>
              <a:t>www.thp.at</a:t>
            </a:r>
            <a:endParaRPr lang="de-AT" dirty="0">
              <a:solidFill>
                <a:schemeClr val="bg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050" y="3884141"/>
            <a:ext cx="4180575" cy="278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8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500" y="285750"/>
            <a:ext cx="11163300" cy="1019175"/>
          </a:xfrm>
        </p:spPr>
        <p:txBody>
          <a:bodyPr>
            <a:normAutofit/>
          </a:bodyPr>
          <a:lstStyle/>
          <a:p>
            <a:r>
              <a:rPr lang="de-DE" dirty="0"/>
              <a:t>Strahlenschutz und Lagerungshilfen</a:t>
            </a:r>
            <a:endParaRPr lang="de-DE" dirty="0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396" y="1402330"/>
            <a:ext cx="2562225" cy="1858651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www.thp.at</a:t>
            </a:r>
            <a:endParaRPr lang="de-AT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1682">
            <a:off x="3932489" y="1600038"/>
            <a:ext cx="2257425" cy="1725533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4"/>
          <a:srcRect t="5062" r="4762" b="5664"/>
          <a:stretch/>
        </p:blipFill>
        <p:spPr>
          <a:xfrm>
            <a:off x="6807704" y="1153589"/>
            <a:ext cx="873530" cy="2107392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7118" y="1456135"/>
            <a:ext cx="2047672" cy="3979892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581" y="3618580"/>
            <a:ext cx="2365385" cy="1475491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7528766" y="1866898"/>
            <a:ext cx="2124801" cy="792544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1075" y="3664504"/>
            <a:ext cx="1295400" cy="838933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28" y="3645760"/>
            <a:ext cx="1409700" cy="943800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4672" y="4612139"/>
            <a:ext cx="2057400" cy="1287000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07704" y="4589560"/>
            <a:ext cx="1981200" cy="143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94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Breitbild</PresentationFormat>
  <Paragraphs>19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Planer-Regular</vt:lpstr>
      <vt:lpstr>Office</vt:lpstr>
      <vt:lpstr>THP Medical Products Nuklearmedizin</vt:lpstr>
      <vt:lpstr>99mTc-Generatoren</vt:lpstr>
      <vt:lpstr>PowerPoint-Präsentation</vt:lpstr>
      <vt:lpstr>Strahlenschutz und Lagerungshilfen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Christoph Kneidinger</dc:creator>
  <cp:lastModifiedBy>Ondrej Bires</cp:lastModifiedBy>
  <cp:revision>44</cp:revision>
  <dcterms:created xsi:type="dcterms:W3CDTF">2020-03-30T10:34:30Z</dcterms:created>
  <dcterms:modified xsi:type="dcterms:W3CDTF">2020-10-07T15:38:37Z</dcterms:modified>
</cp:coreProperties>
</file>